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7" r:id="rId5"/>
    <p:sldId id="258" r:id="rId6"/>
    <p:sldId id="259" r:id="rId7"/>
    <p:sldId id="260" r:id="rId8"/>
    <p:sldId id="263" r:id="rId9"/>
    <p:sldId id="264" r:id="rId10"/>
    <p:sldId id="265" r:id="rId11"/>
    <p:sldId id="27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641" autoAdjust="0"/>
  </p:normalViewPr>
  <p:slideViewPr>
    <p:cSldViewPr snapToGrid="0">
      <p:cViewPr varScale="1">
        <p:scale>
          <a:sx n="62" d="100"/>
          <a:sy n="62" d="100"/>
        </p:scale>
        <p:origin x="868" y="44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minder Singh" userId="76c7d42e5ad7b40c" providerId="LiveId" clId="{53A3B45A-6795-495B-9572-48051F91EDC7}"/>
    <pc:docChg chg="modSld">
      <pc:chgData name="Parminder Singh" userId="76c7d42e5ad7b40c" providerId="LiveId" clId="{53A3B45A-6795-495B-9572-48051F91EDC7}" dt="2024-12-04T18:25:14.445" v="20" actId="14826"/>
      <pc:docMkLst>
        <pc:docMk/>
      </pc:docMkLst>
      <pc:sldChg chg="modSp mod">
        <pc:chgData name="Parminder Singh" userId="76c7d42e5ad7b40c" providerId="LiveId" clId="{53A3B45A-6795-495B-9572-48051F91EDC7}" dt="2024-12-04T18:23:54.949" v="18" actId="20577"/>
        <pc:sldMkLst>
          <pc:docMk/>
          <pc:sldMk cId="3678690325" sldId="263"/>
        </pc:sldMkLst>
        <pc:spChg chg="mod">
          <ac:chgData name="Parminder Singh" userId="76c7d42e5ad7b40c" providerId="LiveId" clId="{53A3B45A-6795-495B-9572-48051F91EDC7}" dt="2024-12-04T18:23:54.949" v="18" actId="20577"/>
          <ac:spMkLst>
            <pc:docMk/>
            <pc:sldMk cId="3678690325" sldId="263"/>
            <ac:spMk id="31" creationId="{AC22CBC4-517B-4095-8962-C489045E3C67}"/>
          </ac:spMkLst>
        </pc:spChg>
        <pc:picChg chg="mod">
          <ac:chgData name="Parminder Singh" userId="76c7d42e5ad7b40c" providerId="LiveId" clId="{53A3B45A-6795-495B-9572-48051F91EDC7}" dt="2024-12-04T18:22:51.431" v="1" actId="14826"/>
          <ac:picMkLst>
            <pc:docMk/>
            <pc:sldMk cId="3678690325" sldId="263"/>
            <ac:picMk id="19" creationId="{AACEA9E5-C8FF-4080-B2EE-93C3DA6E6851}"/>
          </ac:picMkLst>
        </pc:picChg>
      </pc:sldChg>
      <pc:sldChg chg="modSp mod">
        <pc:chgData name="Parminder Singh" userId="76c7d42e5ad7b40c" providerId="LiveId" clId="{53A3B45A-6795-495B-9572-48051F91EDC7}" dt="2024-12-04T18:25:14.445" v="20" actId="14826"/>
        <pc:sldMkLst>
          <pc:docMk/>
          <pc:sldMk cId="3094425145" sldId="264"/>
        </pc:sldMkLst>
        <pc:picChg chg="mod">
          <ac:chgData name="Parminder Singh" userId="76c7d42e5ad7b40c" providerId="LiveId" clId="{53A3B45A-6795-495B-9572-48051F91EDC7}" dt="2024-12-04T18:25:14.445" v="20" actId="14826"/>
          <ac:picMkLst>
            <pc:docMk/>
            <pc:sldMk cId="3094425145" sldId="264"/>
            <ac:picMk id="25" creationId="{E4E03055-500E-04FA-F681-394D72E176AB}"/>
          </ac:picMkLst>
        </pc:picChg>
        <pc:picChg chg="mod">
          <ac:chgData name="Parminder Singh" userId="76c7d42e5ad7b40c" providerId="LiveId" clId="{53A3B45A-6795-495B-9572-48051F91EDC7}" dt="2024-12-04T18:21:44.634" v="0" actId="14826"/>
          <ac:picMkLst>
            <pc:docMk/>
            <pc:sldMk cId="3094425145" sldId="264"/>
            <ac:picMk id="26" creationId="{93EEA62A-B279-794C-5139-C801068AC58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12/4/2024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12/4/2024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s/photo/1562107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Placeholder 107">
            <a:extLst>
              <a:ext uri="{FF2B5EF4-FFF2-40B4-BE49-F238E27FC236}">
                <a16:creationId xmlns:a16="http://schemas.microsoft.com/office/drawing/2014/main" id="{FAFD635F-714B-4EE8-9D07-0B32545C6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 flipH="1">
            <a:off x="5012530" y="0"/>
            <a:ext cx="7196138" cy="6867376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77" y="1523855"/>
            <a:ext cx="7916451" cy="3513714"/>
          </a:xfrm>
        </p:spPr>
        <p:txBody>
          <a:bodyPr/>
          <a:lstStyle/>
          <a:p>
            <a:r>
              <a:rPr lang="en-IN" dirty="0"/>
              <a:t>AI-Based Traffic Volume Prediction System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575" y="3100242"/>
            <a:ext cx="4850550" cy="1731145"/>
          </a:xfrm>
        </p:spPr>
        <p:txBody>
          <a:bodyPr>
            <a:normAutofit/>
          </a:bodyPr>
          <a:lstStyle/>
          <a:p>
            <a:r>
              <a:rPr lang="en-US" dirty="0"/>
              <a:t>Name: Parminder Singh</a:t>
            </a:r>
          </a:p>
          <a:p>
            <a:r>
              <a:rPr lang="en-US" dirty="0"/>
              <a:t>Roll No: 22CS2030</a:t>
            </a:r>
          </a:p>
          <a:p>
            <a:r>
              <a:rPr lang="en-US" dirty="0"/>
              <a:t>Supervisor Name: Dr. Akash Yadav</a:t>
            </a:r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Problem DEFINITION</a:t>
            </a:r>
            <a:endParaRPr lang="en-US" dirty="0"/>
          </a:p>
        </p:txBody>
      </p:sp>
      <p:pic>
        <p:nvPicPr>
          <p:cNvPr id="52" name="Picture Placeholder 51">
            <a:extLst>
              <a:ext uri="{FF2B5EF4-FFF2-40B4-BE49-F238E27FC236}">
                <a16:creationId xmlns:a16="http://schemas.microsoft.com/office/drawing/2014/main" id="{2C10E818-8391-45ED-A8AC-28347E77C2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 flipH="1">
            <a:off x="0" y="729926"/>
            <a:ext cx="3581400" cy="5388772"/>
          </a:xfr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5AD76B6-01DC-462A-9FF0-16CC82FBDB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5517" y="1921400"/>
            <a:ext cx="2289974" cy="365125"/>
          </a:xfrm>
        </p:spPr>
        <p:txBody>
          <a:bodyPr>
            <a:normAutofit/>
          </a:bodyPr>
          <a:lstStyle/>
          <a:p>
            <a:r>
              <a:rPr lang="en-US" sz="1800" dirty="0"/>
              <a:t>The PROBLEM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831B3626-E1D2-42AE-AB45-94BC5112D8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46476" y="1921400"/>
            <a:ext cx="2289974" cy="571279"/>
          </a:xfrm>
        </p:spPr>
        <p:txBody>
          <a:bodyPr>
            <a:noAutofit/>
          </a:bodyPr>
          <a:lstStyle/>
          <a:p>
            <a:r>
              <a:rPr lang="en-US" sz="1800" dirty="0"/>
              <a:t>Existing solutions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3705D4B7-D21E-458D-B289-A189923D7B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417910" y="1921400"/>
            <a:ext cx="2289974" cy="365125"/>
          </a:xfrm>
        </p:spPr>
        <p:txBody>
          <a:bodyPr>
            <a:normAutofit/>
          </a:bodyPr>
          <a:lstStyle/>
          <a:p>
            <a:r>
              <a:rPr lang="en-US" sz="1800" dirty="0"/>
              <a:t>limitations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80683256-31D4-4761-874B-66494293B9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65517" y="2838130"/>
            <a:ext cx="2289974" cy="2476602"/>
          </a:xfrm>
        </p:spPr>
        <p:txBody>
          <a:bodyPr>
            <a:noAutofit/>
          </a:bodyPr>
          <a:lstStyle/>
          <a:p>
            <a:r>
              <a:rPr lang="en-US" sz="1600" dirty="0"/>
              <a:t>Urban areas face severe traffic congestion, leading to: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Increased fuel consumption.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Longer commute times.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Environmental damage.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A68FF55C-6F05-48FC-9323-AB8D48077B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46476" y="2802523"/>
            <a:ext cx="2289974" cy="2365449"/>
          </a:xfrm>
        </p:spPr>
        <p:txBody>
          <a:bodyPr>
            <a:noAutofit/>
          </a:bodyPr>
          <a:lstStyle/>
          <a:p>
            <a:r>
              <a:rPr lang="en-US" sz="1600" dirty="0"/>
              <a:t>Google Maps and similar platforms suggest routes based on current traffic conditions but do not account for future traffic or spread traffic dynamically.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0868D1C0-8D01-4F5F-ADB2-2B0A4D1E744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474001" y="2838130"/>
            <a:ext cx="2289974" cy="17395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/>
              <a:t>Ineffective congestion management during sudden incidents (e.g., accidents).</a:t>
            </a:r>
          </a:p>
        </p:txBody>
      </p:sp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299" y="2768600"/>
            <a:ext cx="2956810" cy="1129164"/>
          </a:xfrm>
        </p:spPr>
        <p:txBody>
          <a:bodyPr/>
          <a:lstStyle/>
          <a:p>
            <a:r>
              <a:rPr lang="en-US" noProof="0" dirty="0"/>
              <a:t>Solution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49F87D0-5602-4BFC-ABEB-7C809A5CF6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167308" y="1335193"/>
            <a:ext cx="2859091" cy="365125"/>
          </a:xfrm>
        </p:spPr>
        <p:txBody>
          <a:bodyPr>
            <a:normAutofit/>
          </a:bodyPr>
          <a:lstStyle/>
          <a:p>
            <a:r>
              <a:rPr lang="en-IN" sz="1800" dirty="0"/>
              <a:t>Our Approach</a:t>
            </a:r>
            <a:endParaRPr lang="en-US" sz="1800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8965C87-7536-4E22-B0DD-FE276F346F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06711" y="1335193"/>
            <a:ext cx="2859090" cy="365125"/>
          </a:xfrm>
        </p:spPr>
        <p:txBody>
          <a:bodyPr>
            <a:normAutofit/>
          </a:bodyPr>
          <a:lstStyle/>
          <a:p>
            <a:r>
              <a:rPr lang="en-IN" sz="1800" dirty="0"/>
              <a:t>Key Features</a:t>
            </a:r>
            <a:endParaRPr lang="en-US" sz="1800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333D44CF-C4F8-F607-0D0A-9F17C29680C7}"/>
              </a:ext>
            </a:extLst>
          </p:cNvPr>
          <p:cNvSpPr>
            <a:spLocks noGrp="1" noChangeArrowheads="1"/>
          </p:cNvSpPr>
          <p:nvPr>
            <p:ph type="body" sz="quarter" idx="17"/>
          </p:nvPr>
        </p:nvSpPr>
        <p:spPr bwMode="auto">
          <a:xfrm>
            <a:off x="5167308" y="1720840"/>
            <a:ext cx="3243196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Predict future traffic</a:t>
            </a:r>
            <a:r>
              <a:rPr lang="en-US" altLang="en-US" sz="1800" dirty="0"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conditions using machine</a:t>
            </a:r>
            <a:r>
              <a:rPr lang="en-US" altLang="en-US" sz="1800" dirty="0"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learning and suggest</a:t>
            </a:r>
            <a:r>
              <a:rPr lang="en-US" altLang="en-US" sz="1800" dirty="0"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optimal routes dynamically.</a:t>
            </a: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Provide real-time alerts for</a:t>
            </a:r>
            <a:r>
              <a:rPr lang="en-US" altLang="en-US" sz="1800" dirty="0"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sudden changes (e.g.,</a:t>
            </a:r>
            <a:r>
              <a:rPr lang="en-US" altLang="en-US" sz="1800" dirty="0"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accidents, potholes).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Suggest speed</a:t>
            </a:r>
            <a:r>
              <a:rPr lang="en-US" altLang="en-US" sz="1800" dirty="0"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adjustments to avoid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congestion. </a:t>
            </a: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8B5088FD-CC33-0D47-CC75-E9EF33AAA61C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8414044" y="1517755"/>
            <a:ext cx="3044423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Future traffic prediction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based on historical data.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Crowdsourced data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integration for potholes</a:t>
            </a:r>
            <a:r>
              <a:rPr lang="en-US" altLang="en-US" sz="1800" dirty="0"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and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hazards.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Real-time updates </a:t>
            </a:r>
            <a:r>
              <a:rPr lang="en-US" altLang="en-US" sz="1800" dirty="0">
                <a:latin typeface="Arial" panose="020B0604020202020204" pitchFamily="34" charset="0"/>
              </a:rPr>
              <a:t>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available via a mobile app. </a:t>
            </a:r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DFF9832F-3681-A51B-EF12-985D4FB50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598275" cy="652524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54734F3-9DF4-8743-0380-0865AEB15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863" y="0"/>
            <a:ext cx="1495634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AACEA9E5-C8FF-4080-B2EE-93C3DA6E68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/>
          <a:stretch/>
        </p:blipFill>
        <p:spPr>
          <a:xfrm>
            <a:off x="6823851" y="782320"/>
            <a:ext cx="5174715" cy="4937760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8A0965D6-0D20-40A0-8897-EDF8A7A4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640080"/>
            <a:ext cx="6634481" cy="5181291"/>
          </a:xfrm>
        </p:spPr>
        <p:txBody>
          <a:bodyPr/>
          <a:lstStyle/>
          <a:p>
            <a:r>
              <a:rPr lang="en-IN" dirty="0"/>
              <a:t>Results and Progress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E74F73-E009-4956-9E74-742C1038F57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9016" y="1831744"/>
            <a:ext cx="4771030" cy="365125"/>
          </a:xfrm>
        </p:spPr>
        <p:txBody>
          <a:bodyPr/>
          <a:lstStyle/>
          <a:p>
            <a:r>
              <a:rPr lang="en-IN" dirty="0"/>
              <a:t>Modules Completed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8BBCDDB-C7C0-4CA5-AA45-222EBE63B6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9016" y="3696996"/>
            <a:ext cx="4771030" cy="365125"/>
          </a:xfrm>
        </p:spPr>
        <p:txBody>
          <a:bodyPr/>
          <a:lstStyle/>
          <a:p>
            <a:r>
              <a:rPr lang="en-ZA" dirty="0"/>
              <a:t>Evaluation metrics</a:t>
            </a:r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C22CBC4-517B-4095-8962-C489045E3C6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29016" y="4064489"/>
            <a:ext cx="4771030" cy="801073"/>
          </a:xfrm>
        </p:spPr>
        <p:txBody>
          <a:bodyPr>
            <a:no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Mean Squared Error (MSE): 6.5455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Mean Absolute Error (MAE): 1.5171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Mean Absolute Percentage Error (MAPE): 0.2116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 Accuracy: 78.84%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755A677-3833-AFB5-6B57-1B597041A0C7}"/>
              </a:ext>
            </a:extLst>
          </p:cNvPr>
          <p:cNvSpPr>
            <a:spLocks noGrp="1" noChangeArrowheads="1"/>
          </p:cNvSpPr>
          <p:nvPr>
            <p:ph type="body" sz="quarter" idx="18"/>
          </p:nvPr>
        </p:nvSpPr>
        <p:spPr bwMode="auto">
          <a:xfrm>
            <a:off x="674528" y="1772157"/>
            <a:ext cx="5285421" cy="1668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Data Preprocessing (cleaning, normalization).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Feature Engineering (lagged features, rolling mean).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Model Training (LSTM model with ~79% accuracy).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Backend API for predictions. </a:t>
            </a:r>
          </a:p>
        </p:txBody>
      </p:sp>
    </p:spTree>
    <p:extLst>
      <p:ext uri="{BB962C8B-B14F-4D97-AF65-F5344CB8AC3E}">
        <p14:creationId xmlns:p14="http://schemas.microsoft.com/office/powerpoint/2010/main" val="3678690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9B1AB4-8754-F57A-A80B-275465713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936" y="1077976"/>
            <a:ext cx="4856634" cy="466344"/>
          </a:xfrm>
        </p:spPr>
        <p:txBody>
          <a:bodyPr/>
          <a:lstStyle/>
          <a:p>
            <a:r>
              <a:rPr lang="en-IN" dirty="0"/>
              <a:t>results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4E03055-500E-04FA-F681-394D72E176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6936" y="2169492"/>
            <a:ext cx="4447439" cy="25492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3EEA62A-B279-794C-5139-C801068AC5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5793517" y="3250530"/>
            <a:ext cx="5826475" cy="3281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DB0E93A-6E46-A163-4503-A20DA425E5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320" y="326411"/>
            <a:ext cx="6196870" cy="27826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4425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Picture Placeholder 332">
            <a:extLst>
              <a:ext uri="{FF2B5EF4-FFF2-40B4-BE49-F238E27FC236}">
                <a16:creationId xmlns:a16="http://schemas.microsoft.com/office/drawing/2014/main" id="{FD4B28D9-9B79-4001-A067-E63416BC8F0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/>
          <a:stretch/>
        </p:blipFill>
        <p:spPr>
          <a:xfrm>
            <a:off x="0" y="0"/>
            <a:ext cx="5334461" cy="6867376"/>
          </a:xfrm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D7968E9-F35F-467A-AB25-FA51494F3B6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07016" y="4572735"/>
            <a:ext cx="1463783" cy="768096"/>
          </a:xfrm>
        </p:spPr>
        <p:txBody>
          <a:bodyPr/>
          <a:lstStyle/>
          <a:p>
            <a:r>
              <a:rPr lang="en-US" dirty="0"/>
              <a:t>vision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64EE55A-A02F-4EE4-83F2-B097394D38E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47" name="Title 46">
            <a:extLst>
              <a:ext uri="{FF2B5EF4-FFF2-40B4-BE49-F238E27FC236}">
                <a16:creationId xmlns:a16="http://schemas.microsoft.com/office/drawing/2014/main" id="{B8AD9710-779D-4FA0-81DF-0F195591C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016" y="746631"/>
            <a:ext cx="5184648" cy="466344"/>
          </a:xfrm>
        </p:spPr>
        <p:txBody>
          <a:bodyPr/>
          <a:lstStyle/>
          <a:p>
            <a:r>
              <a:rPr lang="en-US" noProof="0" dirty="0"/>
              <a:t>Future goals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713DE6-DB10-97A6-8AC8-8D44FB1712BB}"/>
              </a:ext>
            </a:extLst>
          </p:cNvPr>
          <p:cNvSpPr>
            <a:spLocks noGrp="1" noChangeArrowheads="1"/>
          </p:cNvSpPr>
          <p:nvPr>
            <p:ph type="body" sz="quarter" idx="27"/>
          </p:nvPr>
        </p:nvSpPr>
        <p:spPr bwMode="auto">
          <a:xfrm>
            <a:off x="7817970" y="1491514"/>
            <a:ext cx="3875722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Integrate real-time traffic data from APIs.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Enhance the LSTM model with advanced techniques: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Develop a React Native mobile app with real-time notifications.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Deploy TensorFlow Lite model on edge devices. 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82EFF3E-A017-131D-BBEE-ACE19408C25A}"/>
              </a:ext>
            </a:extLst>
          </p:cNvPr>
          <p:cNvSpPr>
            <a:spLocks noGrp="1" noChangeArrowheads="1"/>
          </p:cNvSpPr>
          <p:nvPr>
            <p:ph type="body" sz="quarter" idx="29"/>
          </p:nvPr>
        </p:nvSpPr>
        <p:spPr bwMode="auto">
          <a:xfrm>
            <a:off x="7817970" y="4372008"/>
            <a:ext cx="4271962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Provide users with personalized traffic insights.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Minimize urban congestion and environmental impact. </a:t>
            </a:r>
          </a:p>
        </p:txBody>
      </p:sp>
    </p:spTree>
    <p:extLst>
      <p:ext uri="{BB962C8B-B14F-4D97-AF65-F5344CB8AC3E}">
        <p14:creationId xmlns:p14="http://schemas.microsoft.com/office/powerpoint/2010/main" val="1057146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3300" y="2865803"/>
            <a:ext cx="5105400" cy="1126394"/>
          </a:xfrm>
        </p:spPr>
        <p:txBody>
          <a:bodyPr/>
          <a:lstStyle/>
          <a:p>
            <a:pPr algn="ctr"/>
            <a:r>
              <a:rPr lang="en-US" sz="4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653</TotalTime>
  <Words>270</Words>
  <Application>Microsoft Office PowerPoint</Application>
  <PresentationFormat>Widescreen</PresentationFormat>
  <Paragraphs>64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Bierstadt</vt:lpstr>
      <vt:lpstr>Calibri</vt:lpstr>
      <vt:lpstr>Courier New</vt:lpstr>
      <vt:lpstr>Posterama</vt:lpstr>
      <vt:lpstr>Posterama Bold</vt:lpstr>
      <vt:lpstr>Wingdings</vt:lpstr>
      <vt:lpstr>Office Theme</vt:lpstr>
      <vt:lpstr>AI-Based Traffic Volume Prediction System</vt:lpstr>
      <vt:lpstr>Problem DEFINITION</vt:lpstr>
      <vt:lpstr>Solution</vt:lpstr>
      <vt:lpstr>PowerPoint Presentation</vt:lpstr>
      <vt:lpstr>Results and Progress</vt:lpstr>
      <vt:lpstr>results</vt:lpstr>
      <vt:lpstr>Future goals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Parminder Singh</dc:creator>
  <cp:lastModifiedBy>Parminder Singh</cp:lastModifiedBy>
  <cp:revision>2</cp:revision>
  <dcterms:created xsi:type="dcterms:W3CDTF">2024-11-24T11:27:58Z</dcterms:created>
  <dcterms:modified xsi:type="dcterms:W3CDTF">2024-12-04T18:25:16Z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